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2"/>
  </p:notesMasterIdLst>
  <p:sldIdLst>
    <p:sldId id="256" r:id="rId2"/>
    <p:sldId id="301" r:id="rId3"/>
    <p:sldId id="303" r:id="rId4"/>
    <p:sldId id="304" r:id="rId5"/>
    <p:sldId id="305" r:id="rId6"/>
    <p:sldId id="306" r:id="rId7"/>
    <p:sldId id="307" r:id="rId8"/>
    <p:sldId id="302" r:id="rId9"/>
    <p:sldId id="308" r:id="rId10"/>
    <p:sldId id="30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12" autoAdjust="0"/>
  </p:normalViewPr>
  <p:slideViewPr>
    <p:cSldViewPr>
      <p:cViewPr>
        <p:scale>
          <a:sx n="71" d="100"/>
          <a:sy n="71" d="100"/>
        </p:scale>
        <p:origin x="-10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4B36B-1888-43E2-BCD7-43993D91DF31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8E91F-1A86-4DB6-BA59-B1219887E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 smtClean="0">
              <a:ea typeface="+mn-ea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8E91F-1A86-4DB6-BA59-B1219887E42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3" name="Rectangle 87"/>
          <p:cNvSpPr>
            <a:spLocks noGrp="1" noChangeArrowheads="1"/>
          </p:cNvSpPr>
          <p:nvPr>
            <p:ph type="ctrTitle"/>
          </p:nvPr>
        </p:nvSpPr>
        <p:spPr>
          <a:xfrm>
            <a:off x="1447800" y="1371600"/>
            <a:ext cx="6172200" cy="1860550"/>
          </a:xfrm>
        </p:spPr>
        <p:txBody>
          <a:bodyPr lIns="45720" rIns="45720"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84" name="Rectangle 88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581400"/>
            <a:ext cx="6172200" cy="2438400"/>
          </a:xfrm>
        </p:spPr>
        <p:txBody>
          <a:bodyPr wrap="square" lIns="45720" rIns="45720">
            <a:normAutofit/>
          </a:bodyPr>
          <a:lstStyle>
            <a:lvl1pPr marL="0" indent="0" algn="ctr">
              <a:buFont typeface="Wingdings" pitchFamily="2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4211" name="Picture 115" descr="D:\logo\IFPRI_Logo_new97\Originals\PNG\PMS3435-117_transparent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FB62B"/>
              </a:clrFrom>
              <a:clrTo>
                <a:srgbClr val="DFB62B">
                  <a:alpha val="0"/>
                </a:srgbClr>
              </a:clrTo>
            </a:clrChange>
            <a:lum bright="70000" contrast="-70000"/>
          </a:blip>
          <a:srcRect/>
          <a:stretch>
            <a:fillRect/>
          </a:stretch>
        </p:blipFill>
        <p:spPr bwMode="auto">
          <a:xfrm>
            <a:off x="350838" y="304800"/>
            <a:ext cx="639762" cy="1066800"/>
          </a:xfrm>
          <a:prstGeom prst="rect">
            <a:avLst/>
          </a:prstGeom>
          <a:noFill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D647D-E058-4CF6-A5A1-B6DF20A3D062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Box 41"/>
          <p:cNvSpPr txBox="1">
            <a:spLocks noChangeArrowheads="1"/>
          </p:cNvSpPr>
          <p:nvPr/>
        </p:nvSpPr>
        <p:spPr bwMode="auto">
          <a:xfrm>
            <a:off x="304800" y="6428601"/>
            <a:ext cx="44053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200" b="1" dirty="0">
                <a:solidFill>
                  <a:srgbClr val="FFFFFF"/>
                </a:solidFill>
                <a:latin typeface="Tahoma" pitchFamily="34" charset="0"/>
                <a:cs typeface="Tahoma" pitchFamily="34" charset="0"/>
              </a:rPr>
              <a:t>INTERNATIONAL FOOD POLICY RESEARCH INSTITUTE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327025"/>
            <a:ext cx="1790700" cy="56165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327025"/>
            <a:ext cx="5219700" cy="5616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27025"/>
            <a:ext cx="8305800" cy="641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304800" y="1219200"/>
            <a:ext cx="4648200" cy="48768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5400" y="1219200"/>
            <a:ext cx="3505200" cy="4876800"/>
          </a:xfrm>
        </p:spPr>
        <p:txBody>
          <a:bodyPr/>
          <a:lstStyle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406900"/>
            <a:ext cx="8534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2906713"/>
            <a:ext cx="8534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AD647D-E058-4CF6-A5A1-B6DF20A3D062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Box 41"/>
          <p:cNvSpPr txBox="1">
            <a:spLocks noChangeArrowheads="1"/>
          </p:cNvSpPr>
          <p:nvPr/>
        </p:nvSpPr>
        <p:spPr bwMode="auto">
          <a:xfrm>
            <a:off x="304800" y="6428601"/>
            <a:ext cx="440537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200" b="1" dirty="0">
                <a:solidFill>
                  <a:schemeClr val="tx1">
                    <a:lumMod val="20000"/>
                    <a:lumOff val="80000"/>
                  </a:schemeClr>
                </a:solidFill>
                <a:latin typeface="Tahoma" pitchFamily="34" charset="0"/>
                <a:cs typeface="Tahoma" pitchFamily="34" charset="0"/>
              </a:rPr>
              <a:t>INTERNATIONAL FOOD POLICY RESEARCH INSTITUTE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648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219200"/>
            <a:ext cx="3733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219200"/>
            <a:ext cx="4192588" cy="803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174875"/>
            <a:ext cx="4191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19200"/>
            <a:ext cx="4194175" cy="803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941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/>
        </p:nvSpPr>
        <p:spPr bwMode="auto">
          <a:xfrm>
            <a:off x="6096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493A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rPr>
              <a:t>Page </a:t>
            </a:r>
            <a:fld id="{F2450FB1-8126-4294-A075-878D7348E96E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493A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493A"/>
              </a:solidFill>
              <a:effectLst/>
              <a:uLnTx/>
              <a:uFillTx/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3050"/>
            <a:ext cx="30845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2641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435100"/>
            <a:ext cx="30845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40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002060"/>
              </a:gs>
            </a:gsLst>
            <a:path path="circle">
              <a:fillToRect t="100000" r="100000"/>
            </a:path>
            <a:tileRect l="-100000" b="-100000"/>
          </a:gradFill>
          <a:ln w="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534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75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Slide title</a:t>
            </a:r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53200" y="64008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00">
                <a:solidFill>
                  <a:srgbClr val="FFFFCC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4572000" y="6400801"/>
            <a:ext cx="19050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65AD647D-E058-4CF6-A5A1-B6DF20A3D062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0" y="6400801"/>
            <a:ext cx="457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44BC8A6C-C110-4EA3-9F07-241C27A6D0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493A"/>
          </a:solidFill>
          <a:latin typeface="Times New Roman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493A"/>
          </a:solidFill>
          <a:latin typeface="Times New Roman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493A"/>
          </a:solidFill>
          <a:latin typeface="Times New Roman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493A"/>
          </a:solidFill>
          <a:latin typeface="Times New Roman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493A"/>
          </a:solidFill>
          <a:latin typeface="Times New Roman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493A"/>
          </a:solidFill>
          <a:latin typeface="Times New Roman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493A"/>
          </a:solidFill>
          <a:latin typeface="Times New Roman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493A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3200" b="0">
          <a:solidFill>
            <a:schemeClr val="tx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800" b="0">
          <a:solidFill>
            <a:schemeClr val="tx2"/>
          </a:solidFill>
          <a:latin typeface="Tahoma" pitchFamily="34" charset="0"/>
          <a:cs typeface="Tahoma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Ø"/>
        <a:defRPr sz="2400" b="0">
          <a:solidFill>
            <a:schemeClr val="tx2"/>
          </a:solidFill>
          <a:latin typeface="Tahoma" pitchFamily="34" charset="0"/>
          <a:cs typeface="Tahom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400" b="0">
          <a:solidFill>
            <a:schemeClr val="tx2"/>
          </a:solidFill>
          <a:latin typeface="Tahoma" pitchFamily="34" charset="0"/>
          <a:cs typeface="Tahom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&gt;"/>
        <a:defRPr sz="2400" b="0">
          <a:solidFill>
            <a:schemeClr val="tx2"/>
          </a:solidFill>
          <a:latin typeface="Tahoma" pitchFamily="34" charset="0"/>
          <a:cs typeface="Tahoma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0B430"/>
        </a:buClr>
        <a:buChar char="&gt;"/>
        <a:defRPr sz="2400" b="1">
          <a:solidFill>
            <a:srgbClr val="00493A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0B430"/>
        </a:buClr>
        <a:buChar char="&gt;"/>
        <a:defRPr sz="2400" b="1">
          <a:solidFill>
            <a:srgbClr val="00493A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0B430"/>
        </a:buClr>
        <a:buChar char="&gt;"/>
        <a:defRPr sz="2400" b="1">
          <a:solidFill>
            <a:srgbClr val="00493A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0B430"/>
        </a:buClr>
        <a:buChar char="&gt;"/>
        <a:defRPr sz="2400" b="1">
          <a:solidFill>
            <a:srgbClr val="00493A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1873250"/>
            <a:ext cx="6172200" cy="1555750"/>
          </a:xfrm>
        </p:spPr>
        <p:txBody>
          <a:bodyPr anchor="ctr">
            <a:normAutofit fontScale="90000"/>
          </a:bodyPr>
          <a:lstStyle/>
          <a:p>
            <a:r>
              <a:rPr lang="en-US" sz="3600" dirty="0" smtClean="0">
                <a:solidFill>
                  <a:schemeClr val="accent5"/>
                </a:solidFill>
                <a:latin typeface="+mj-lt"/>
              </a:rPr>
              <a:t> </a:t>
            </a:r>
            <a:r>
              <a:rPr lang="en-US" sz="4000" dirty="0" smtClean="0">
                <a:solidFill>
                  <a:schemeClr val="accent5"/>
                </a:solidFill>
                <a:latin typeface="+mj-lt"/>
              </a:rPr>
              <a:t>The FSIN Road Map</a:t>
            </a:r>
            <a:br>
              <a:rPr lang="en-US" sz="4000" dirty="0" smtClean="0">
                <a:solidFill>
                  <a:schemeClr val="accent5"/>
                </a:solidFill>
                <a:latin typeface="+mj-lt"/>
              </a:rPr>
            </a:br>
            <a:r>
              <a:rPr lang="en-US" sz="4000" dirty="0" smtClean="0">
                <a:solidFill>
                  <a:schemeClr val="accent5"/>
                </a:solidFill>
                <a:latin typeface="+mj-lt"/>
              </a:rPr>
              <a:t/>
            </a:r>
            <a:br>
              <a:rPr lang="en-US" sz="4000" dirty="0" smtClean="0">
                <a:solidFill>
                  <a:schemeClr val="accent5"/>
                </a:solidFill>
                <a:latin typeface="+mj-lt"/>
              </a:rPr>
            </a:br>
            <a:r>
              <a:rPr lang="en-US" sz="4000" dirty="0" smtClean="0">
                <a:solidFill>
                  <a:schemeClr val="accent5"/>
                </a:solidFill>
                <a:latin typeface="+mj-lt"/>
              </a:rPr>
              <a:t>Conclusions and way forward</a:t>
            </a:r>
            <a:endParaRPr lang="en-US" sz="4000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886200"/>
            <a:ext cx="8001000" cy="2286000"/>
          </a:xfrm>
        </p:spPr>
        <p:txBody>
          <a:bodyPr>
            <a:normAutofit/>
          </a:bodyPr>
          <a:lstStyle/>
          <a:p>
            <a:endParaRPr lang="en-US" sz="2600" dirty="0" smtClean="0">
              <a:solidFill>
                <a:schemeClr val="accent5"/>
              </a:solidFill>
              <a:latin typeface="+mj-lt"/>
            </a:endParaRPr>
          </a:p>
          <a:p>
            <a:r>
              <a:rPr lang="en-US" sz="2600" dirty="0" smtClean="0">
                <a:solidFill>
                  <a:schemeClr val="accent5"/>
                </a:solidFill>
                <a:latin typeface="+mj-lt"/>
              </a:rPr>
              <a:t>September  9, 2011</a:t>
            </a:r>
          </a:p>
          <a:p>
            <a:r>
              <a:rPr lang="en-US" sz="2600" dirty="0" smtClean="0">
                <a:solidFill>
                  <a:schemeClr val="accent5"/>
                </a:solidFill>
                <a:latin typeface="+mj-lt"/>
              </a:rPr>
              <a:t>Nairobi, Kenya</a:t>
            </a:r>
          </a:p>
          <a:p>
            <a:endParaRPr lang="en-US" sz="2600" dirty="0" smtClean="0">
              <a:solidFill>
                <a:schemeClr val="accent5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proposed next steps: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</a:pPr>
            <a:endParaRPr lang="en-US" sz="2500" dirty="0" smtClean="0">
              <a:ea typeface="+mn-ea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500" b="1" dirty="0" smtClean="0">
                <a:solidFill>
                  <a:srgbClr val="FFC000"/>
                </a:solidFill>
              </a:rPr>
              <a:t>Assessment of existing initiatives </a:t>
            </a:r>
            <a:r>
              <a:rPr lang="en-US" sz="2500" dirty="0" smtClean="0"/>
              <a:t>at global, regional and country level and map them within FSIN to identify </a:t>
            </a:r>
            <a:r>
              <a:rPr lang="en-US" sz="2500" dirty="0" smtClean="0"/>
              <a:t>complementarities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5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500" b="1" dirty="0" smtClean="0">
                <a:solidFill>
                  <a:srgbClr val="FFC000"/>
                </a:solidFill>
              </a:rPr>
              <a:t>Role of </a:t>
            </a:r>
            <a:r>
              <a:rPr lang="en-US" sz="2500" b="1" dirty="0" err="1" smtClean="0">
                <a:solidFill>
                  <a:srgbClr val="FFC000"/>
                </a:solidFill>
              </a:rPr>
              <a:t>subsidiarity</a:t>
            </a:r>
            <a:r>
              <a:rPr lang="en-US" sz="2500" b="1" dirty="0" smtClean="0">
                <a:solidFill>
                  <a:srgbClr val="FFC000"/>
                </a:solidFill>
              </a:rPr>
              <a:t> recognizing existing national and regional policy framework </a:t>
            </a:r>
            <a:r>
              <a:rPr lang="en-US" sz="2500" dirty="0" smtClean="0"/>
              <a:t>(for example CAADP, etc)</a:t>
            </a:r>
            <a:endParaRPr lang="en-US" sz="25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500" dirty="0" smtClean="0"/>
          </a:p>
          <a:p>
            <a:pPr lvl="0">
              <a:spcAft>
                <a:spcPts val="3000"/>
              </a:spcAft>
              <a:buClr>
                <a:srgbClr val="F7E190"/>
              </a:buClr>
            </a:pPr>
            <a:r>
              <a:rPr lang="en-US" sz="2500" b="1" dirty="0" smtClean="0">
                <a:solidFill>
                  <a:srgbClr val="FFC000"/>
                </a:solidFill>
              </a:rPr>
              <a:t>Assessment of country </a:t>
            </a:r>
            <a:r>
              <a:rPr lang="en-US" sz="2500" dirty="0" smtClean="0"/>
              <a:t>and regional level food security information plans and policies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5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00"/>
              </a:spcBef>
            </a:pPr>
            <a:r>
              <a:rPr lang="en-US" dirty="0" smtClean="0"/>
              <a:t>New approach </a:t>
            </a:r>
            <a:r>
              <a:rPr lang="en-US" smtClean="0"/>
              <a:t>(FSIN) is </a:t>
            </a:r>
            <a:r>
              <a:rPr lang="en-US" dirty="0" smtClean="0"/>
              <a:t>needed?</a:t>
            </a:r>
          </a:p>
          <a:p>
            <a:pPr>
              <a:spcBef>
                <a:spcPts val="200"/>
              </a:spcBef>
            </a:pPr>
            <a:endParaRPr lang="en-US" dirty="0" smtClean="0"/>
          </a:p>
          <a:p>
            <a:pPr>
              <a:spcBef>
                <a:spcPts val="200"/>
              </a:spcBef>
            </a:pPr>
            <a:r>
              <a:rPr lang="en-US" dirty="0" smtClean="0"/>
              <a:t>Where we need to emphasize on the design of FSIN?</a:t>
            </a:r>
          </a:p>
          <a:p>
            <a:pPr>
              <a:spcBef>
                <a:spcPts val="200"/>
              </a:spcBef>
            </a:pPr>
            <a:endParaRPr lang="en-US" dirty="0" smtClean="0"/>
          </a:p>
          <a:p>
            <a:pPr>
              <a:spcBef>
                <a:spcPts val="200"/>
              </a:spcBef>
            </a:pPr>
            <a:r>
              <a:rPr lang="en-US" dirty="0" smtClean="0"/>
              <a:t>How we create the correct incentives/benefits within FSIN to optimize “community” of practice</a:t>
            </a:r>
          </a:p>
          <a:p>
            <a:pPr>
              <a:spcBef>
                <a:spcPts val="200"/>
              </a:spcBef>
            </a:pPr>
            <a:endParaRPr lang="en-US" dirty="0" smtClean="0"/>
          </a:p>
          <a:p>
            <a:pPr>
              <a:spcBef>
                <a:spcPts val="200"/>
              </a:spcBef>
            </a:pPr>
            <a:r>
              <a:rPr lang="en-US" dirty="0" smtClean="0"/>
              <a:t>What are the proposed next steps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approach is needed?</a:t>
            </a:r>
          </a:p>
          <a:p>
            <a:pPr lvl="1"/>
            <a:r>
              <a:rPr lang="en-US" b="1" dirty="0" smtClean="0">
                <a:solidFill>
                  <a:srgbClr val="FFC000"/>
                </a:solidFill>
              </a:rPr>
              <a:t>YES</a:t>
            </a:r>
            <a:r>
              <a:rPr lang="en-US" dirty="0" smtClean="0"/>
              <a:t>, but what is new is the </a:t>
            </a:r>
            <a:r>
              <a:rPr lang="en-US" b="1" dirty="0" smtClean="0">
                <a:solidFill>
                  <a:srgbClr val="FFC000"/>
                </a:solidFill>
              </a:rPr>
              <a:t>COORDINATION to optimize complementarities</a:t>
            </a:r>
            <a:r>
              <a:rPr lang="en-US" dirty="0" smtClean="0"/>
              <a:t> based on what is today there and the gaps identified.</a:t>
            </a:r>
          </a:p>
          <a:p>
            <a:pPr lvl="1"/>
            <a:r>
              <a:rPr lang="en-US" dirty="0" smtClean="0"/>
              <a:t>FSIN facilitates a platform for exchange of expertise and information products on food security key indicators =&gt; </a:t>
            </a:r>
            <a:r>
              <a:rPr lang="en-US" b="1" dirty="0" smtClean="0">
                <a:solidFill>
                  <a:srgbClr val="FFC000"/>
                </a:solidFill>
              </a:rPr>
              <a:t>IS BOTTOM UP</a:t>
            </a:r>
          </a:p>
          <a:p>
            <a:pPr lvl="1"/>
            <a:r>
              <a:rPr lang="en-US" dirty="0" smtClean="0"/>
              <a:t>Helps to facilitate </a:t>
            </a:r>
            <a:r>
              <a:rPr lang="en-US" b="1" dirty="0" smtClean="0">
                <a:solidFill>
                  <a:srgbClr val="FFC000"/>
                </a:solidFill>
              </a:rPr>
              <a:t>harmonization of definitions and standards</a:t>
            </a:r>
          </a:p>
          <a:p>
            <a:pPr lvl="1"/>
            <a:r>
              <a:rPr lang="en-US" dirty="0" smtClean="0"/>
              <a:t>Is a platform for South-South + North-South Cooperation =&gt; </a:t>
            </a:r>
            <a:r>
              <a:rPr lang="en-US" b="1" dirty="0" smtClean="0">
                <a:solidFill>
                  <a:srgbClr val="FFC000"/>
                </a:solidFill>
              </a:rPr>
              <a:t>Community of practice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we need to emphasize on the design of FSIN</a:t>
            </a:r>
          </a:p>
          <a:p>
            <a:pPr lvl="1">
              <a:spcBef>
                <a:spcPts val="200"/>
              </a:spcBef>
            </a:pPr>
            <a:r>
              <a:rPr lang="en-US" dirty="0" smtClean="0"/>
              <a:t>We need to </a:t>
            </a:r>
            <a:r>
              <a:rPr lang="en-US" b="1" dirty="0" smtClean="0">
                <a:solidFill>
                  <a:srgbClr val="FFC000"/>
                </a:solidFill>
              </a:rPr>
              <a:t>simplify the system</a:t>
            </a:r>
          </a:p>
          <a:p>
            <a:pPr lvl="1">
              <a:spcBef>
                <a:spcPts val="200"/>
              </a:spcBef>
            </a:pPr>
            <a:endParaRPr lang="en-US" b="1" dirty="0" smtClean="0">
              <a:solidFill>
                <a:srgbClr val="FFC000"/>
              </a:solidFill>
            </a:endParaRPr>
          </a:p>
          <a:p>
            <a:pPr lvl="1">
              <a:spcBef>
                <a:spcPts val="200"/>
              </a:spcBef>
            </a:pPr>
            <a:r>
              <a:rPr lang="en-US" dirty="0" smtClean="0"/>
              <a:t>We need to </a:t>
            </a:r>
            <a:r>
              <a:rPr lang="en-US" b="1" dirty="0" smtClean="0">
                <a:solidFill>
                  <a:srgbClr val="FFC000"/>
                </a:solidFill>
              </a:rPr>
              <a:t>prioritize the community of practice</a:t>
            </a:r>
            <a:r>
              <a:rPr lang="en-US" b="1" dirty="0" smtClean="0">
                <a:solidFill>
                  <a:schemeClr val="tx1"/>
                </a:solidFill>
              </a:rPr>
              <a:t> and existing knowledge</a:t>
            </a:r>
          </a:p>
          <a:p>
            <a:pPr lvl="1">
              <a:spcBef>
                <a:spcPts val="200"/>
              </a:spcBef>
              <a:buNone/>
            </a:pPr>
            <a:endParaRPr lang="en-US" b="1" dirty="0" smtClean="0">
              <a:solidFill>
                <a:srgbClr val="FFC000"/>
              </a:solidFill>
            </a:endParaRPr>
          </a:p>
          <a:p>
            <a:pPr lvl="1">
              <a:spcBef>
                <a:spcPts val="200"/>
              </a:spcBef>
            </a:pPr>
            <a:r>
              <a:rPr lang="en-US" dirty="0" smtClean="0"/>
              <a:t>We need to have very </a:t>
            </a:r>
            <a:r>
              <a:rPr lang="en-US" b="1" dirty="0" smtClean="0">
                <a:solidFill>
                  <a:srgbClr val="FFC000"/>
                </a:solidFill>
              </a:rPr>
              <a:t>clear incentives </a:t>
            </a:r>
            <a:r>
              <a:rPr lang="en-US" dirty="0" smtClean="0"/>
              <a:t>for participation and success</a:t>
            </a:r>
          </a:p>
          <a:p>
            <a:pPr lvl="1">
              <a:spcBef>
                <a:spcPts val="200"/>
              </a:spcBef>
            </a:pPr>
            <a:endParaRPr lang="en-US" dirty="0" smtClean="0"/>
          </a:p>
          <a:p>
            <a:pPr lvl="1">
              <a:spcBef>
                <a:spcPts val="200"/>
              </a:spcBef>
            </a:pPr>
            <a:r>
              <a:rPr lang="en-US" dirty="0" smtClean="0"/>
              <a:t>We need to have a clear criteria of engagement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ounded Rectangle 40"/>
          <p:cNvSpPr/>
          <p:nvPr/>
        </p:nvSpPr>
        <p:spPr>
          <a:xfrm>
            <a:off x="1066800" y="990600"/>
            <a:ext cx="2133600" cy="533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2133600" y="1524000"/>
            <a:ext cx="228600" cy="291152"/>
          </a:xfrm>
          <a:prstGeom prst="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86200" y="1600200"/>
            <a:ext cx="2362200" cy="1295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1619071"/>
            <a:ext cx="23622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dirty="0" smtClean="0">
                <a:latin typeface="Cambria" pitchFamily="18" charset="0"/>
              </a:rPr>
              <a:t>Existing funding instruments and existing/future ISFS activities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1828800"/>
            <a:ext cx="20574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1828800"/>
            <a:ext cx="205740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Technical Working Group</a:t>
            </a:r>
          </a:p>
          <a:p>
            <a:pPr algn="ctr"/>
            <a:r>
              <a:rPr lang="en-US" dirty="0" smtClean="0">
                <a:latin typeface="Cambria" pitchFamily="18" charset="0"/>
              </a:rPr>
              <a:t>(FAO</a:t>
            </a:r>
            <a:r>
              <a:rPr lang="en-US" dirty="0">
                <a:latin typeface="Cambria" pitchFamily="18" charset="0"/>
              </a:rPr>
              <a:t>, WFP, IFPRI) </a:t>
            </a:r>
            <a:r>
              <a:rPr lang="en-US" sz="1400" dirty="0">
                <a:latin typeface="Cambria" pitchFamily="18" charset="0"/>
              </a:rPr>
              <a:t>responsible for preparing technical guidelines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590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7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733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76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53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19800" y="40386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96000" y="40988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14600" y="5105400"/>
            <a:ext cx="45720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90800" y="5181600"/>
            <a:ext cx="4343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Global Public Food Security Data System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23" name="Up-Down Arrow 22"/>
          <p:cNvSpPr/>
          <p:nvPr/>
        </p:nvSpPr>
        <p:spPr>
          <a:xfrm>
            <a:off x="30480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4" name="Up-Down Arrow 23"/>
          <p:cNvSpPr/>
          <p:nvPr/>
        </p:nvSpPr>
        <p:spPr>
          <a:xfrm>
            <a:off x="4114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5" name="Up-Down Arrow 24"/>
          <p:cNvSpPr/>
          <p:nvPr/>
        </p:nvSpPr>
        <p:spPr>
          <a:xfrm>
            <a:off x="5257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6" name="Up-Down Arrow 25"/>
          <p:cNvSpPr/>
          <p:nvPr/>
        </p:nvSpPr>
        <p:spPr>
          <a:xfrm>
            <a:off x="6400800" y="47244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3162300" y="3162300"/>
            <a:ext cx="11430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4076700" y="3390900"/>
            <a:ext cx="114300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17" idx="0"/>
          </p:cNvCxnSpPr>
          <p:nvPr/>
        </p:nvCxnSpPr>
        <p:spPr>
          <a:xfrm rot="16200000" flipH="1">
            <a:off x="4781550" y="3448050"/>
            <a:ext cx="1143000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9" idx="0"/>
          </p:cNvCxnSpPr>
          <p:nvPr/>
        </p:nvCxnSpPr>
        <p:spPr>
          <a:xfrm rot="16200000" flipH="1">
            <a:off x="5695950" y="3219450"/>
            <a:ext cx="1143000" cy="495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ight Arrow 30"/>
          <p:cNvSpPr/>
          <p:nvPr/>
        </p:nvSpPr>
        <p:spPr>
          <a:xfrm>
            <a:off x="2971800" y="2286000"/>
            <a:ext cx="914400" cy="152400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>
            <a:off x="647700" y="4457700"/>
            <a:ext cx="2057400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676400" y="4419600"/>
            <a:ext cx="9144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676400" y="5437496"/>
            <a:ext cx="8382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>
            <a:off x="7010400" y="4343400"/>
            <a:ext cx="6858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7086600" y="5423848"/>
            <a:ext cx="609600" cy="1588"/>
          </a:xfrm>
          <a:prstGeom prst="straightConnector1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66800" y="1066800"/>
            <a:ext cx="213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Advisory Board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914400" y="3733800"/>
            <a:ext cx="7620000" cy="2209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8600" y="5867400"/>
            <a:ext cx="47244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mbria" pitchFamily="18" charset="0"/>
              </a:rPr>
              <a:t>Network/community of practice</a:t>
            </a:r>
            <a:endParaRPr lang="en-US" sz="2400" dirty="0">
              <a:latin typeface="Cambria" pitchFamily="18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1181100" y="5524500"/>
            <a:ext cx="3810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 bwMode="auto">
          <a:xfrm rot="5400000">
            <a:off x="-1829594" y="3352800"/>
            <a:ext cx="5029994" cy="7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Arrow Connector 63"/>
          <p:cNvCxnSpPr/>
          <p:nvPr/>
        </p:nvCxnSpPr>
        <p:spPr>
          <a:xfrm>
            <a:off x="685800" y="838200"/>
            <a:ext cx="3352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4038600" y="685800"/>
            <a:ext cx="19812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962400" y="819090"/>
            <a:ext cx="20574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mbria" pitchFamily="18" charset="0"/>
              </a:rPr>
              <a:t>Principles</a:t>
            </a:r>
            <a:endParaRPr lang="en-US" sz="2000" dirty="0">
              <a:latin typeface="Cambria" pitchFamily="18" charset="0"/>
            </a:endParaRPr>
          </a:p>
        </p:txBody>
      </p:sp>
      <p:cxnSp>
        <p:nvCxnSpPr>
          <p:cNvPr id="82" name="Straight Arrow Connector 81"/>
          <p:cNvCxnSpPr/>
          <p:nvPr/>
        </p:nvCxnSpPr>
        <p:spPr bwMode="auto">
          <a:xfrm rot="5400000">
            <a:off x="4915297" y="1486297"/>
            <a:ext cx="227806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4" name="Straight Arrow Connector 83"/>
          <p:cNvCxnSpPr/>
          <p:nvPr/>
        </p:nvCxnSpPr>
        <p:spPr bwMode="auto">
          <a:xfrm flipV="1">
            <a:off x="2971800" y="1143000"/>
            <a:ext cx="1066800" cy="914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7" name="Rectangle 86"/>
          <p:cNvSpPr/>
          <p:nvPr/>
        </p:nvSpPr>
        <p:spPr>
          <a:xfrm>
            <a:off x="3124200" y="3048000"/>
            <a:ext cx="14478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124200" y="3048000"/>
            <a:ext cx="14478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FSIN Grants Facility</a:t>
            </a:r>
            <a:endParaRPr lang="en-US" dirty="0">
              <a:latin typeface="Cambria" pitchFamily="18" charset="0"/>
            </a:endParaRPr>
          </a:p>
        </p:txBody>
      </p:sp>
      <p:cxnSp>
        <p:nvCxnSpPr>
          <p:cNvPr id="94" name="Straight Arrow Connector 93"/>
          <p:cNvCxnSpPr>
            <a:stCxn id="11" idx="3"/>
          </p:cNvCxnSpPr>
          <p:nvPr/>
        </p:nvCxnSpPr>
        <p:spPr bwMode="auto">
          <a:xfrm>
            <a:off x="2971800" y="2613630"/>
            <a:ext cx="381000" cy="4343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 rot="5400000">
            <a:off x="3086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3" name="Straight Arrow Connector 102"/>
          <p:cNvCxnSpPr/>
          <p:nvPr/>
        </p:nvCxnSpPr>
        <p:spPr bwMode="auto">
          <a:xfrm>
            <a:off x="4191000" y="3657600"/>
            <a:ext cx="18288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6" name="Straight Arrow Connector 105"/>
          <p:cNvCxnSpPr/>
          <p:nvPr/>
        </p:nvCxnSpPr>
        <p:spPr bwMode="auto">
          <a:xfrm>
            <a:off x="4114800" y="3657600"/>
            <a:ext cx="7620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8" name="Straight Arrow Connector 107"/>
          <p:cNvCxnSpPr/>
          <p:nvPr/>
        </p:nvCxnSpPr>
        <p:spPr bwMode="auto">
          <a:xfrm rot="5400000">
            <a:off x="3848100" y="3848100"/>
            <a:ext cx="381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3" name="Title 1"/>
          <p:cNvSpPr>
            <a:spLocks noGrp="1"/>
          </p:cNvSpPr>
          <p:nvPr>
            <p:ph type="title"/>
          </p:nvPr>
        </p:nvSpPr>
        <p:spPr>
          <a:xfrm>
            <a:off x="304800" y="1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Components and functions of the FSIN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553200" y="1371600"/>
            <a:ext cx="2133600" cy="1828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553200" y="1447800"/>
            <a:ext cx="2133600" cy="17235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Data Source Institutions</a:t>
            </a:r>
          </a:p>
          <a:p>
            <a:pPr algn="ctr"/>
            <a:r>
              <a:rPr lang="en-US" sz="1400" dirty="0" smtClean="0">
                <a:latin typeface="Cambria" pitchFamily="18" charset="0"/>
              </a:rPr>
              <a:t>(FAOSTAT, GIEWS, IFPRI, EC/JRC, FEWSNET/ NASA/USGS etc) </a:t>
            </a:r>
            <a:r>
              <a:rPr lang="en-US" sz="1400" dirty="0">
                <a:latin typeface="Cambria" pitchFamily="18" charset="0"/>
              </a:rPr>
              <a:t>responsible </a:t>
            </a:r>
            <a:r>
              <a:rPr lang="en-US" sz="1400" dirty="0" smtClean="0">
                <a:latin typeface="Cambria" pitchFamily="18" charset="0"/>
              </a:rPr>
              <a:t>for giving access to existing data</a:t>
            </a:r>
            <a:endParaRPr lang="en-US" sz="1400" dirty="0">
              <a:latin typeface="Cambria" pitchFamily="18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6564004" y="4332596"/>
            <a:ext cx="2264392" cy="1588"/>
          </a:xfrm>
          <a:prstGeom prst="line">
            <a:avLst/>
          </a:prstGeom>
          <a:ln w="1016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514600" y="16002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90800" y="16604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657600" y="16002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33800" y="16604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00600" y="16002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76800" y="16604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3600" y="1600200"/>
            <a:ext cx="990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19800" y="1660480"/>
            <a:ext cx="838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mbria" pitchFamily="18" charset="0"/>
              </a:rPr>
              <a:t>Country/regions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90800" y="2667000"/>
            <a:ext cx="42672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4600" y="2743200"/>
            <a:ext cx="43434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Global Public Food Security Data System – linked to existing initiatives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23" name="Up-Down Arrow 22"/>
          <p:cNvSpPr/>
          <p:nvPr/>
        </p:nvSpPr>
        <p:spPr>
          <a:xfrm>
            <a:off x="2971800" y="22860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4" name="Up-Down Arrow 23"/>
          <p:cNvSpPr/>
          <p:nvPr/>
        </p:nvSpPr>
        <p:spPr>
          <a:xfrm>
            <a:off x="4038600" y="22860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5" name="Up-Down Arrow 24"/>
          <p:cNvSpPr/>
          <p:nvPr/>
        </p:nvSpPr>
        <p:spPr>
          <a:xfrm>
            <a:off x="5181600" y="22860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26" name="Up-Down Arrow 25"/>
          <p:cNvSpPr/>
          <p:nvPr/>
        </p:nvSpPr>
        <p:spPr>
          <a:xfrm>
            <a:off x="6324600" y="2286000"/>
            <a:ext cx="228600" cy="381000"/>
          </a:xfrm>
          <a:prstGeom prst="upDownArrow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1828800" y="609600"/>
            <a:ext cx="5791200" cy="3352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63" name="Title 1"/>
          <p:cNvSpPr>
            <a:spLocks noGrp="1"/>
          </p:cNvSpPr>
          <p:nvPr>
            <p:ph type="title"/>
          </p:nvPr>
        </p:nvSpPr>
        <p:spPr>
          <a:xfrm>
            <a:off x="304800" y="1"/>
            <a:ext cx="8534400" cy="6858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  <a:latin typeface="+mj-lt"/>
              </a:rPr>
              <a:t>Components and functions of the FSIN</a:t>
            </a:r>
            <a:endParaRPr lang="en-US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590800" y="788894"/>
            <a:ext cx="44196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>
                <a:solidFill>
                  <a:srgbClr val="FFC000"/>
                </a:solidFill>
                <a:latin typeface="Cambria" pitchFamily="18" charset="0"/>
              </a:rPr>
              <a:t>Network/community</a:t>
            </a:r>
            <a:r>
              <a:rPr lang="en-US" sz="2400" b="1" dirty="0" smtClean="0">
                <a:solidFill>
                  <a:srgbClr val="FFC000"/>
                </a:solidFill>
                <a:latin typeface="Cambria" pitchFamily="18" charset="0"/>
              </a:rPr>
              <a:t> of practice</a:t>
            </a:r>
            <a:endParaRPr lang="en-US" sz="2400" b="1" dirty="0"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52400" y="1219200"/>
            <a:ext cx="762000" cy="2819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-876300" y="2160658"/>
            <a:ext cx="27432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Advisory\management</a:t>
            </a:r>
            <a:r>
              <a:rPr lang="en-US" sz="2000" dirty="0" smtClean="0"/>
              <a:t>  board</a:t>
            </a:r>
            <a:endParaRPr lang="en-US" sz="2000" dirty="0"/>
          </a:p>
        </p:txBody>
      </p:sp>
      <p:sp>
        <p:nvSpPr>
          <p:cNvPr id="33" name="Down Arrow 32"/>
          <p:cNvSpPr/>
          <p:nvPr/>
        </p:nvSpPr>
        <p:spPr bwMode="auto">
          <a:xfrm rot="5400000">
            <a:off x="876300" y="1629335"/>
            <a:ext cx="609600" cy="533400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4" name="Down Arrow 33"/>
          <p:cNvSpPr/>
          <p:nvPr/>
        </p:nvSpPr>
        <p:spPr bwMode="auto">
          <a:xfrm>
            <a:off x="381000" y="4038600"/>
            <a:ext cx="609600" cy="381000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352800" y="4572000"/>
            <a:ext cx="2819400" cy="1524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29000" y="4522694"/>
            <a:ext cx="2667000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FSIN  small Grants Facility/information sharing platform to promote standards and south – south learning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33400" y="4419600"/>
            <a:ext cx="20574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3400" y="4419600"/>
            <a:ext cx="205740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Technical Working Group</a:t>
            </a:r>
          </a:p>
          <a:p>
            <a:pPr algn="ctr"/>
            <a:r>
              <a:rPr lang="en-US" dirty="0" smtClean="0">
                <a:latin typeface="Cambria" pitchFamily="18" charset="0"/>
              </a:rPr>
              <a:t>(FAO</a:t>
            </a:r>
            <a:r>
              <a:rPr lang="en-US" dirty="0">
                <a:latin typeface="Cambria" pitchFamily="18" charset="0"/>
              </a:rPr>
              <a:t>, WFP, </a:t>
            </a:r>
            <a:r>
              <a:rPr lang="en-US" dirty="0" smtClean="0">
                <a:latin typeface="Cambria" pitchFamily="18" charset="0"/>
              </a:rPr>
              <a:t>IFPRI &amp; others) </a:t>
            </a:r>
            <a:r>
              <a:rPr lang="en-US" sz="1400" dirty="0">
                <a:latin typeface="Cambria" pitchFamily="18" charset="0"/>
              </a:rPr>
              <a:t>responsible for preparing technical guidelines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705600" y="4267200"/>
            <a:ext cx="2133600" cy="1828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mbria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05600" y="4343400"/>
            <a:ext cx="2133600" cy="17235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Global Data Source Institutions</a:t>
            </a:r>
          </a:p>
          <a:p>
            <a:pPr algn="ctr"/>
            <a:r>
              <a:rPr lang="en-US" sz="1400" dirty="0" smtClean="0">
                <a:latin typeface="Cambria" pitchFamily="18" charset="0"/>
              </a:rPr>
              <a:t>(FAOSTAT, GIEWS, IFPRI, EC/JRC, FEWSNET/ NASA/USGS etc) </a:t>
            </a:r>
            <a:r>
              <a:rPr lang="en-US" sz="1400" dirty="0">
                <a:latin typeface="Cambria" pitchFamily="18" charset="0"/>
              </a:rPr>
              <a:t>responsible </a:t>
            </a:r>
            <a:r>
              <a:rPr lang="en-US" sz="1400" dirty="0" smtClean="0">
                <a:latin typeface="Cambria" pitchFamily="18" charset="0"/>
              </a:rPr>
              <a:t>for giving access to existing data</a:t>
            </a:r>
            <a:endParaRPr lang="en-US" sz="1400" dirty="0">
              <a:latin typeface="Cambria" pitchFamily="18" charset="0"/>
            </a:endParaRPr>
          </a:p>
        </p:txBody>
      </p:sp>
      <p:sp>
        <p:nvSpPr>
          <p:cNvPr id="42" name="Right Arrow 41"/>
          <p:cNvSpPr/>
          <p:nvPr/>
        </p:nvSpPr>
        <p:spPr bwMode="auto">
          <a:xfrm>
            <a:off x="2590800" y="4876800"/>
            <a:ext cx="762000" cy="533400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3" name="Down Arrow 42"/>
          <p:cNvSpPr/>
          <p:nvPr/>
        </p:nvSpPr>
        <p:spPr bwMode="auto">
          <a:xfrm rot="10800000">
            <a:off x="4419601" y="3962400"/>
            <a:ext cx="609600" cy="609600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4" name="Left-Up Arrow 43"/>
          <p:cNvSpPr/>
          <p:nvPr/>
        </p:nvSpPr>
        <p:spPr bwMode="auto">
          <a:xfrm rot="10800000" flipH="1">
            <a:off x="6934200" y="1600200"/>
            <a:ext cx="1524000" cy="2667000"/>
          </a:xfrm>
          <a:prstGeom prst="leftUpArrow">
            <a:avLst>
              <a:gd name="adj1" fmla="val 25000"/>
              <a:gd name="adj2" fmla="val 22647"/>
              <a:gd name="adj3" fmla="val 25000"/>
            </a:avLst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v</a:t>
            </a:r>
          </a:p>
        </p:txBody>
      </p:sp>
      <p:sp>
        <p:nvSpPr>
          <p:cNvPr id="45" name="Left-Up Arrow 44"/>
          <p:cNvSpPr/>
          <p:nvPr/>
        </p:nvSpPr>
        <p:spPr bwMode="auto">
          <a:xfrm rot="10800000">
            <a:off x="1143000" y="1600200"/>
            <a:ext cx="1371600" cy="2819400"/>
          </a:xfrm>
          <a:prstGeom prst="leftUpArrow">
            <a:avLst>
              <a:gd name="adj1" fmla="val 25000"/>
              <a:gd name="adj2" fmla="val 22647"/>
              <a:gd name="adj3" fmla="val 25000"/>
            </a:avLst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v</a:t>
            </a:r>
          </a:p>
        </p:txBody>
      </p:sp>
      <p:sp>
        <p:nvSpPr>
          <p:cNvPr id="46" name="Right Arrow 45"/>
          <p:cNvSpPr/>
          <p:nvPr/>
        </p:nvSpPr>
        <p:spPr bwMode="auto">
          <a:xfrm>
            <a:off x="1600200" y="2743200"/>
            <a:ext cx="990600" cy="609600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7" name="Left Arrow 46"/>
          <p:cNvSpPr/>
          <p:nvPr/>
        </p:nvSpPr>
        <p:spPr bwMode="auto">
          <a:xfrm>
            <a:off x="6858000" y="2590800"/>
            <a:ext cx="1066800" cy="762000"/>
          </a:xfrm>
          <a:prstGeom prst="lef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 animBg="1"/>
      <p:bldP spid="24" grpId="0" animBg="1"/>
      <p:bldP spid="25" grpId="0" animBg="1"/>
      <p:bldP spid="26" grpId="0" animBg="1"/>
      <p:bldP spid="38" grpId="0" animBg="1"/>
      <p:bldP spid="53" grpId="0"/>
      <p:bldP spid="31" grpId="0" animBg="1"/>
      <p:bldP spid="32" grpId="0"/>
      <p:bldP spid="33" grpId="0" animBg="1"/>
      <p:bldP spid="34" grpId="0" animBg="1"/>
      <p:bldP spid="35" grpId="0" animBg="1"/>
      <p:bldP spid="36" grpId="0"/>
      <p:bldP spid="37" grpId="0" animBg="1"/>
      <p:bldP spid="39" grpId="0"/>
      <p:bldP spid="40" grpId="0" animBg="1"/>
      <p:bldP spid="41" grpId="0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we create the </a:t>
            </a:r>
            <a:r>
              <a:rPr lang="en-US" b="1" dirty="0" smtClean="0">
                <a:solidFill>
                  <a:srgbClr val="FFC000"/>
                </a:solidFill>
              </a:rPr>
              <a:t>correct incentives </a:t>
            </a:r>
            <a:r>
              <a:rPr lang="en-US" dirty="0" smtClean="0"/>
              <a:t>within FSIN to </a:t>
            </a:r>
            <a:r>
              <a:rPr lang="en-US" dirty="0" smtClean="0">
                <a:solidFill>
                  <a:srgbClr val="FFC000"/>
                </a:solidFill>
              </a:rPr>
              <a:t>optimize “community” of practice</a:t>
            </a:r>
          </a:p>
          <a:p>
            <a:pPr lvl="1"/>
            <a:r>
              <a:rPr lang="en-US" sz="2400" dirty="0" smtClean="0"/>
              <a:t>Clear incentives for countries to improve the quality of its information and also to get technical support and funds to improve technical capacities</a:t>
            </a:r>
          </a:p>
          <a:p>
            <a:pPr lvl="1"/>
            <a:r>
              <a:rPr lang="en-US" sz="2400" b="1" dirty="0" smtClean="0">
                <a:solidFill>
                  <a:srgbClr val="FFC000"/>
                </a:solidFill>
              </a:rPr>
              <a:t>South-south</a:t>
            </a:r>
            <a:r>
              <a:rPr lang="en-US" sz="2400" dirty="0" smtClean="0"/>
              <a:t> and north-south </a:t>
            </a:r>
            <a:r>
              <a:rPr lang="en-US" sz="2400" b="1" dirty="0" smtClean="0">
                <a:solidFill>
                  <a:srgbClr val="FFC000"/>
                </a:solidFill>
              </a:rPr>
              <a:t>cooperation and learning</a:t>
            </a:r>
            <a:r>
              <a:rPr lang="en-US" sz="2400" dirty="0" smtClean="0"/>
              <a:t> by sharing best practices across countries and regions</a:t>
            </a:r>
          </a:p>
          <a:p>
            <a:pPr lvl="1"/>
            <a:r>
              <a:rPr lang="en-US" sz="2400" dirty="0" smtClean="0"/>
              <a:t>By default clear incentives for global institutions, i.e. to get better quality information – experience of MECOVI, and to bring new complementarities</a:t>
            </a:r>
          </a:p>
          <a:p>
            <a:pPr lvl="1"/>
            <a:r>
              <a:rPr lang="en-US" sz="2400" b="1" dirty="0" smtClean="0">
                <a:solidFill>
                  <a:srgbClr val="FFC000"/>
                </a:solidFill>
              </a:rPr>
              <a:t>Advocacy and communication </a:t>
            </a:r>
            <a:r>
              <a:rPr lang="en-US" sz="2400" dirty="0" smtClean="0"/>
              <a:t>of good practices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proposed next steps: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</a:pPr>
            <a:r>
              <a:rPr lang="en-US" sz="2500" b="1" dirty="0" smtClean="0">
                <a:solidFill>
                  <a:srgbClr val="FFC000"/>
                </a:solidFill>
                <a:ea typeface="+mn-ea"/>
              </a:rPr>
              <a:t>Endorsement - </a:t>
            </a:r>
            <a:r>
              <a:rPr lang="en-US" sz="2500" b="1" dirty="0" smtClean="0">
                <a:solidFill>
                  <a:schemeClr val="tx1"/>
                </a:solidFill>
                <a:ea typeface="+mn-ea"/>
              </a:rPr>
              <a:t>we got that today of a collective proposal we still need commitment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</a:pPr>
            <a:r>
              <a:rPr lang="en-US" sz="2500" b="1" dirty="0" smtClean="0">
                <a:solidFill>
                  <a:srgbClr val="FFC000"/>
                </a:solidFill>
                <a:ea typeface="+mn-ea"/>
              </a:rPr>
              <a:t>Adjustments</a:t>
            </a:r>
            <a:r>
              <a:rPr lang="en-US" sz="2500" b="1" dirty="0" smtClean="0">
                <a:solidFill>
                  <a:schemeClr val="tx1"/>
                </a:solidFill>
                <a:ea typeface="+mn-ea"/>
              </a:rPr>
              <a:t> – </a:t>
            </a:r>
            <a:r>
              <a:rPr lang="en-US" sz="2500" dirty="0" smtClean="0">
                <a:solidFill>
                  <a:schemeClr val="tx1"/>
                </a:solidFill>
                <a:ea typeface="+mn-ea"/>
              </a:rPr>
              <a:t>incorporate proposed changes to road map document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</a:pPr>
            <a:r>
              <a:rPr lang="en-US" sz="2500" b="1" dirty="0" smtClean="0">
                <a:solidFill>
                  <a:srgbClr val="FFC000"/>
                </a:solidFill>
                <a:ea typeface="+mn-ea"/>
              </a:rPr>
              <a:t>Define light Structure of network</a:t>
            </a:r>
            <a:r>
              <a:rPr lang="en-US" sz="2500" dirty="0" smtClean="0">
                <a:solidFill>
                  <a:schemeClr val="tx1"/>
                </a:solidFill>
                <a:ea typeface="+mn-ea"/>
              </a:rPr>
              <a:t> – rules of members, governance</a:t>
            </a:r>
            <a:endParaRPr lang="en-US" sz="2500" dirty="0" smtClean="0">
              <a:solidFill>
                <a:srgbClr val="FFC000"/>
              </a:solidFill>
              <a:ea typeface="+mn-ea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</a:pPr>
            <a:r>
              <a:rPr lang="en-US" sz="2500" b="1" dirty="0" smtClean="0">
                <a:solidFill>
                  <a:srgbClr val="FFC000"/>
                </a:solidFill>
                <a:ea typeface="+mn-ea"/>
              </a:rPr>
              <a:t>Political recognition </a:t>
            </a:r>
            <a:r>
              <a:rPr lang="en-US" sz="2500" b="1" dirty="0" smtClean="0">
                <a:solidFill>
                  <a:schemeClr val="tx1"/>
                </a:solidFill>
                <a:ea typeface="+mn-ea"/>
              </a:rPr>
              <a:t>– </a:t>
            </a:r>
            <a:r>
              <a:rPr lang="en-US" sz="2500" dirty="0" smtClean="0">
                <a:solidFill>
                  <a:schemeClr val="tx1"/>
                </a:solidFill>
                <a:ea typeface="+mn-ea"/>
              </a:rPr>
              <a:t>probably inform CFS, regional bodies (NEPAD, ASEAN, etc), RECs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</a:pPr>
            <a:r>
              <a:rPr lang="en-US" sz="2500" b="1" dirty="0" smtClean="0">
                <a:solidFill>
                  <a:srgbClr val="FFC000"/>
                </a:solidFill>
                <a:ea typeface="+mn-ea"/>
              </a:rPr>
              <a:t>Define Pathways of growth </a:t>
            </a:r>
            <a:r>
              <a:rPr lang="en-US" sz="2500" dirty="0" smtClean="0">
                <a:solidFill>
                  <a:schemeClr val="tx1"/>
                </a:solidFill>
                <a:ea typeface="+mn-ea"/>
              </a:rPr>
              <a:t>– start flexible and small and grow by steps (phased approach). Start focusing on food security first.</a:t>
            </a:r>
            <a:endParaRPr lang="en-US" sz="2500" dirty="0" smtClean="0">
              <a:solidFill>
                <a:srgbClr val="FFC000"/>
              </a:solidFill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proposed next steps: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</a:pPr>
            <a:endParaRPr lang="en-US" sz="2500" dirty="0" smtClean="0">
              <a:ea typeface="+mn-ea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500" b="1" dirty="0" smtClean="0">
                <a:solidFill>
                  <a:srgbClr val="FFC000"/>
                </a:solidFill>
              </a:rPr>
              <a:t>Formalize the network </a:t>
            </a:r>
            <a:r>
              <a:rPr lang="en-US" sz="2500" dirty="0" smtClean="0"/>
              <a:t>and develop a typology of countries/regions by identification of at-risk countries and countries that are already progressed – </a:t>
            </a:r>
            <a:r>
              <a:rPr lang="en-US" sz="2500" b="1" dirty="0" smtClean="0">
                <a:solidFill>
                  <a:srgbClr val="FFC000"/>
                </a:solidFill>
              </a:rPr>
              <a:t>criteria of engaging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endParaRPr lang="en-US" sz="2500" b="1" dirty="0" smtClean="0">
              <a:solidFill>
                <a:srgbClr val="FFC000"/>
              </a:solidFill>
              <a:ea typeface="+mn-ea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500" b="1" dirty="0" smtClean="0">
                <a:solidFill>
                  <a:srgbClr val="FFC000"/>
                </a:solidFill>
                <a:ea typeface="+mn-ea"/>
              </a:rPr>
              <a:t>Jointly define </a:t>
            </a:r>
            <a:r>
              <a:rPr lang="en-US" sz="2500" dirty="0" smtClean="0">
                <a:ea typeface="+mn-ea"/>
              </a:rPr>
              <a:t>common </a:t>
            </a:r>
            <a:r>
              <a:rPr lang="en-US" sz="2500" dirty="0" smtClean="0">
                <a:ea typeface="+mn-ea"/>
              </a:rPr>
              <a:t>standards on data and facilitation of process and communications of it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endParaRPr lang="en-US" sz="2500" dirty="0" smtClean="0">
              <a:ea typeface="+mn-ea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500" b="1" dirty="0" smtClean="0">
                <a:solidFill>
                  <a:srgbClr val="FFC000"/>
                </a:solidFill>
                <a:ea typeface="+mn-ea"/>
              </a:rPr>
              <a:t>Implement the FSIN small grant facility/ web based platform </a:t>
            </a:r>
            <a:r>
              <a:rPr lang="en-US" sz="2500" dirty="0" smtClean="0">
                <a:ea typeface="+mn-ea"/>
              </a:rPr>
              <a:t>to create incentives for adoption of standards and to share information and best practices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PRI Purple">
  <a:themeElements>
    <a:clrScheme name="IFPRI General Blue">
      <a:dk1>
        <a:srgbClr val="1F497D"/>
      </a:dk1>
      <a:lt1>
        <a:srgbClr val="EEECE1"/>
      </a:lt1>
      <a:dk2>
        <a:srgbClr val="1F497D"/>
      </a:dk2>
      <a:lt2>
        <a:srgbClr val="EEECE1"/>
      </a:lt2>
      <a:accent1>
        <a:srgbClr val="44235E"/>
      </a:accent1>
      <a:accent2>
        <a:srgbClr val="C7A10E"/>
      </a:accent2>
      <a:accent3>
        <a:srgbClr val="A03033"/>
      </a:accent3>
      <a:accent4>
        <a:srgbClr val="B68FD5"/>
      </a:accent4>
      <a:accent5>
        <a:srgbClr val="F7E190"/>
      </a:accent5>
      <a:accent6>
        <a:srgbClr val="FFFFFF"/>
      </a:accent6>
      <a:hlink>
        <a:srgbClr val="E36C09"/>
      </a:hlink>
      <a:folHlink>
        <a:srgbClr val="92CDDC"/>
      </a:folHlink>
    </a:clrScheme>
    <a:fontScheme name="new">
      <a:majorFont>
        <a:latin typeface="Times New Roman"/>
        <a:ea typeface=""/>
        <a:cs typeface=""/>
      </a:majorFont>
      <a:minorFont>
        <a:latin typeface="Centur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_IFPRI Green_Gold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IFPRI Green_Gold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IFPRI Green_Gold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IFPRI Green_Gold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IFPRI Green_Gold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IFPRI Green_Gold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IFPRI Green_Gold 7">
        <a:dk1>
          <a:srgbClr val="000000"/>
        </a:dk1>
        <a:lt1>
          <a:srgbClr val="F6F5D6"/>
        </a:lt1>
        <a:dk2>
          <a:srgbClr val="003300"/>
        </a:dk2>
        <a:lt2>
          <a:srgbClr val="848F6D"/>
        </a:lt2>
        <a:accent1>
          <a:srgbClr val="808000"/>
        </a:accent1>
        <a:accent2>
          <a:srgbClr val="996633"/>
        </a:accent2>
        <a:accent3>
          <a:srgbClr val="FAF9E8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99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IFPRI Prpl Dark Room</Template>
  <TotalTime>1108</TotalTime>
  <Words>628</Words>
  <Application>Microsoft Office PowerPoint</Application>
  <PresentationFormat>On-screen Show (4:3)</PresentationFormat>
  <Paragraphs>89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IFPRI Purple</vt:lpstr>
      <vt:lpstr> The FSIN Road Map  Conclusions and way forward</vt:lpstr>
      <vt:lpstr>Key points</vt:lpstr>
      <vt:lpstr>Key points</vt:lpstr>
      <vt:lpstr>Key points</vt:lpstr>
      <vt:lpstr>Components and functions of the FSIN</vt:lpstr>
      <vt:lpstr>Components and functions of the FSIN</vt:lpstr>
      <vt:lpstr>Key points</vt:lpstr>
      <vt:lpstr>Key points</vt:lpstr>
      <vt:lpstr>Key points</vt:lpstr>
      <vt:lpstr>Key points</vt:lpstr>
    </vt:vector>
  </TitlesOfParts>
  <Company>IFPRI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FSIN The Road Map Proposal</dc:title>
  <dc:creator>JGORDON</dc:creator>
  <cp:lastModifiedBy>MTORERO</cp:lastModifiedBy>
  <cp:revision>111</cp:revision>
  <dcterms:created xsi:type="dcterms:W3CDTF">2011-08-09T21:23:03Z</dcterms:created>
  <dcterms:modified xsi:type="dcterms:W3CDTF">2011-09-09T11:45:15Z</dcterms:modified>
</cp:coreProperties>
</file>